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56" r:id="rId3"/>
    <p:sldId id="257" r:id="rId4"/>
    <p:sldId id="258" r:id="rId5"/>
    <p:sldId id="265" r:id="rId6"/>
    <p:sldId id="259" r:id="rId7"/>
    <p:sldId id="260" r:id="rId8"/>
    <p:sldId id="261" r:id="rId9"/>
    <p:sldId id="262" r:id="rId10"/>
    <p:sldId id="263"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F71D"/>
    <a:srgbClr val="FFFF85"/>
    <a:srgbClr val="FF9900"/>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195"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BCD04B5-B42D-4A6B-9225-258D5B249DB3}" type="datetimeFigureOut">
              <a:rPr lang="en-US"/>
              <a:pPr>
                <a:defRPr/>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BD15E89-4490-4970-A717-8719652FB354}" type="slidenum">
              <a:rPr lang="en-US"/>
              <a:pPr>
                <a:defRPr/>
              </a:pPr>
              <a:t>‹#›</a:t>
            </a:fld>
            <a:endParaRPr lang="en-US"/>
          </a:p>
        </p:txBody>
      </p:sp>
    </p:spTree>
    <p:extLst>
      <p:ext uri="{BB962C8B-B14F-4D97-AF65-F5344CB8AC3E}">
        <p14:creationId xmlns:p14="http://schemas.microsoft.com/office/powerpoint/2010/main" val="35553984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D15E89-4490-4970-A717-8719652FB354}" type="slidenum">
              <a:rPr lang="en-US" smtClean="0"/>
              <a:pPr>
                <a:defRPr/>
              </a:pPr>
              <a:t>8</a:t>
            </a:fld>
            <a:endParaRPr lang="en-US"/>
          </a:p>
        </p:txBody>
      </p:sp>
    </p:spTree>
    <p:extLst>
      <p:ext uri="{BB962C8B-B14F-4D97-AF65-F5344CB8AC3E}">
        <p14:creationId xmlns:p14="http://schemas.microsoft.com/office/powerpoint/2010/main" val="207050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D15E89-4490-4970-A717-8719652FB354}" type="slidenum">
              <a:rPr lang="en-US" smtClean="0"/>
              <a:pPr>
                <a:defRPr/>
              </a:pPr>
              <a:t>10</a:t>
            </a:fld>
            <a:endParaRPr lang="en-US"/>
          </a:p>
        </p:txBody>
      </p:sp>
    </p:spTree>
    <p:extLst>
      <p:ext uri="{BB962C8B-B14F-4D97-AF65-F5344CB8AC3E}">
        <p14:creationId xmlns:p14="http://schemas.microsoft.com/office/powerpoint/2010/main" val="94492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B256CA-7CA5-4A91-AB38-4843FEA83039}"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052CD9-C414-4288-97E8-69DB8D1197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C166EB-1884-4733-A5FC-85AB2E4971D4}"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CF37F9-911E-4E1E-9858-08DB59ED27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44BBA9-55AC-4C83-A683-29AD35DA6580}"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190FAA-2EF9-4FAE-A919-70A69068A5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BD8208-8FEB-4C3E-B2E3-AADA2F8163FF}"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37E10A-982F-465F-9FEB-873472E10F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D612DD-C533-43F0-84FE-C59549302903}"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464DEE-2483-453F-9E78-53E692C8C8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35DE8A-7124-41D9-80DF-E782AE1A1AB8}"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8F4B94-C152-4F89-87F7-B1B7565FCF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1750DA-9A9B-429B-8F0F-E5A752A0BA54}" type="datetime1">
              <a:rPr lang="en-US"/>
              <a:pPr>
                <a:defRPr/>
              </a:pPr>
              <a:t>12/9/2013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E6EE4F-C1C3-490F-95D4-15CA4F0CC1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85F333-9698-49D5-A78A-C78A90071729}" type="datetime1">
              <a:rPr lang="en-US"/>
              <a:pPr>
                <a:defRPr/>
              </a:pPr>
              <a:t>12/9/2013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FE6A73-F71C-4509-B7B2-5A0B0C4076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BF7CF0-2553-4066-8924-1CB224707321}" type="datetime1">
              <a:rPr lang="en-US"/>
              <a:pPr>
                <a:defRPr/>
              </a:pPr>
              <a:t>12/9/2013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0F6C09-C818-49E9-9677-630250B447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3BD95C-6D8D-4C84-8AAB-87E8476551BB}"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EED52E-8899-4EBB-B9A4-5276D68764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580D7B-D4B8-4394-99DF-755494124ED8}"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AFE680-EB60-41F8-A27F-46D2B28A87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59BE0AC-9084-4B32-8CDF-D010BD195ACF}" type="datetime1">
              <a:rPr lang="en-US"/>
              <a:pPr>
                <a:defRPr/>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2349F32-A35A-4E4C-ADC5-D528BA86A2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seasons&amp;source=images&amp;cd=&amp;cad=rja&amp;docid=3pwIpv_pj1enhM&amp;tbnid=_KKi3tMtdO74vM:&amp;ved=0CAUQjRw&amp;url=http://www.nexus-wallpaper.com/wallpaper/nature/seasons-tree/&amp;ei=-0vDUcvqBeuvigLs-4HwCg&amp;psig=AFQjCNFEs6JeRY5unIPCWtaaCMD4kABUKw&amp;ust=1371839865249817"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cloudy&amp;source=images&amp;cd=&amp;cad=rja&amp;docid=dfO26I-yuQn0oM&amp;tbnid=N1J7Mb8Cvi9MTM:&amp;ved=0CAUQjRw&amp;url=http://www.bibliocad.com/library/cloudy-sky_47073&amp;ei=bofCUf68OsTirQHKkoC4Dw&amp;psig=AFQjCNGBf2oGNzs2WehlcGPILeecA5MetA&amp;ust=1371789534639985"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source=images&amp;cd=&amp;cad=rja&amp;docid=VBLvgDcIkpMfCM&amp;tbnid=b4ESuvnWSFTNuM:&amp;ved=0CAUQjRw&amp;url=http://scienceforkids.kidipede.com/physics/weather/seasons.htm&amp;ei=XDnDUdSDGYrMiQKT3YDQBQ&amp;bvm=bv.48175248,d.cGE&amp;psig=AFQjCNFQow62GcHS4ZfFXCLpat4Foiv6ow&amp;ust=1371834696163589"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wind%20blowing%20leaves&amp;source=images&amp;cd=&amp;cad=rja&amp;docid=GH7x_CgQvB98jM&amp;tbnid=UWCxK5x7Euxv3M:&amp;ved=0CAUQjRw&amp;url=http://www.pchydro.com/blog/?paged=2&amp;ei=eH7CUffAGce3rgGH3IGACg&amp;psig=AFQjCNEU39zF_hvQwSsaHe0Xp1aH9m5RJw&amp;ust=137178717896841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g"/><Relationship Id="rId2" Type="http://schemas.openxmlformats.org/officeDocument/2006/relationships/hyperlink" Target="http://www.google.com/url?sa=i&amp;rct=j&amp;q=people+in+the+snow&amp;source=images&amp;cd=&amp;cad=rja&amp;docid=qEVyWE8AEXOFbM&amp;tbnid=wdySSBioZ38tQM:&amp;ved=0CAUQjRw&amp;url=http://66squarefeet.blogspot.com/2009_12_01_archive.html&amp;ei=_z7DUaf6A5HxiQLdyoHAAw&amp;psig=AFQjCNE-ZBOplbM1hDhLhFJN9gLWN3rH2g&amp;ust=1371836495942890"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google.com/url?sa=i&amp;rct=j&amp;q=animals+hibernate+in+winter&amp;source=images&amp;cd=&amp;cad=rja&amp;docid=kaTp62Em_Lfk3M&amp;tbnid=mtFoDg_uNHTIRM:&amp;ved=0CAUQjRw&amp;url=http://www.exploringnature.org/db/detail.php?dbID=5&amp;detID=2280&amp;ei=jT_DUfb5Eqr3iwLXtYGgDA&amp;psig=AFQjCNGPulpE64Baq7J01cmawDCYbC9qbQ&amp;ust=1371836667561657"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google.com/url?sa=i&amp;rct=j&amp;q=spring%20showers&amp;source=images&amp;cd=&amp;cad=rja&amp;docid=77LIxJRlhZA3gM&amp;tbnid=MScVrGlEk_vfNM:&amp;ved=0CAUQjRw&amp;url=http://www.funwallz.com/wallpaper/1600x1200/wide-wallpaper-april-showers-369.html&amp;ei=y4TCUcPNJoTgqwGhwoGgBA&amp;psig=AFQjCNEwYVmjllT811HCpsdSRURqkizuOA&amp;ust=1371788844275746" TargetMode="External"/><Relationship Id="rId1" Type="http://schemas.openxmlformats.org/officeDocument/2006/relationships/slideLayout" Target="../slideLayouts/slideLayout2.xml"/><Relationship Id="rId6" Type="http://schemas.openxmlformats.org/officeDocument/2006/relationships/hyperlink" Target="http://www.google.com/url?sa=i&amp;rct=j&amp;q=kids+petting+baby+animals&amp;source=images&amp;cd=&amp;cad=rja&amp;docid=MRs2e0dDcB0xPM&amp;tbnid=dlDrEeK_3MSiOM:&amp;ved=0CAUQjRw&amp;url=http://www.animalcraze.info/Parties_Events/parties_events.html&amp;ei=wULDUc_BIsG1iwKPwoC4DQ&amp;psig=AFQjCNEsvo5D-A9pv03X_B2Ivw4i-crLyw&amp;ust=1371837460301274" TargetMode="External"/><Relationship Id="rId5" Type="http://schemas.openxmlformats.org/officeDocument/2006/relationships/image" Target="../media/image11.jpeg"/><Relationship Id="rId4" Type="http://schemas.openxmlformats.org/officeDocument/2006/relationships/hyperlink" Target="http://www.google.com/url?sa=i&amp;rct=j&amp;q=wind%20blowing&amp;source=images&amp;cd=&amp;cad=rja&amp;docid=AZ3VhRhe-UI0BM&amp;tbnid=-R9H-2pvscRkTM:&amp;ved=0CAUQjRw&amp;url=http://www.impactlab.net/2011/03/27/the-world-is-getting-windier-and-the-waves-higher/&amp;ei=7oHCUaLCA8HWrgHH2oCICQ&amp;psig=AFQjCNH715Qrd3YDuFdtkG2QItzRIF1ETQ&amp;ust=1371788129583355"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jpe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m/url?sa=i&amp;rct=j&amp;q=kids+eating+watermelon&amp;source=images&amp;cd=&amp;cad=rja&amp;docid=qzfNiUExHlw40M&amp;tbnid=90RsedrmT-MPOM:&amp;ved=0CAUQjRw&amp;url=http://www.allposters.com/-sp/Children-in-Park-Eating-Watermelon-Posters_i3500398_.htm&amp;ei=gUXDUb32LorWiwKIvoDwCg&amp;psig=AFQjCNGURKNxTDGJWtDQFcqmiGal_GS8Iw&amp;ust=1371838162442662" TargetMode="External"/><Relationship Id="rId4" Type="http://schemas.openxmlformats.org/officeDocument/2006/relationships/image" Target="../media/image15.jp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www.lovethesepics.com/2012/10/cute-funny-hungry-squirrels-say-fall-is-here-60-pics/" TargetMode="External"/><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google.com/url?sa=i&amp;rct=j&amp;q=harvest+time&amp;source=images&amp;cd=&amp;cad=rja&amp;docid=L7VNuaSozIQLIM&amp;tbnid=Wt2kEtcLPhUW0M:&amp;ved=0CAUQjRw&amp;url=http://actasifblog.com/2012/10/time-to-harvest/&amp;ei=mUfDUefQJqHtiwLt0YDQDg&amp;psig=AFQjCNECiCQw6JqJ-A_jKZFeAw-wFUMguQ&amp;ust=1371838743626320"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95300" y="0"/>
            <a:ext cx="8229600" cy="1143000"/>
          </a:xfrm>
        </p:spPr>
        <p:txBody>
          <a:bodyPr/>
          <a:lstStyle/>
          <a:p>
            <a:r>
              <a:rPr lang="en-US" dirty="0" smtClean="0">
                <a:latin typeface="Comic Sans MS" pitchFamily="66" charset="0"/>
              </a:rPr>
              <a:t>Seasons and Weather</a:t>
            </a:r>
          </a:p>
        </p:txBody>
      </p:sp>
      <p:sp>
        <p:nvSpPr>
          <p:cNvPr id="14338" name="Content Placeholder 2"/>
          <p:cNvSpPr>
            <a:spLocks noGrp="1"/>
          </p:cNvSpPr>
          <p:nvPr>
            <p:ph idx="1"/>
          </p:nvPr>
        </p:nvSpPr>
        <p:spPr>
          <a:xfrm>
            <a:off x="495300" y="6248400"/>
            <a:ext cx="8229600" cy="411163"/>
          </a:xfrm>
        </p:spPr>
        <p:txBody>
          <a:bodyPr/>
          <a:lstStyle/>
          <a:p>
            <a:pPr>
              <a:buFont typeface="Arial" charset="0"/>
              <a:buNone/>
            </a:pPr>
            <a:r>
              <a:rPr lang="en-US" sz="1100" dirty="0" smtClean="0"/>
              <a:t>Pictures from Google Images</a:t>
            </a:r>
          </a:p>
          <a:p>
            <a:pPr>
              <a:buFont typeface="Arial" charset="0"/>
              <a:buNone/>
            </a:pPr>
            <a:endParaRPr lang="en-US" sz="1100" dirty="0" smtClean="0"/>
          </a:p>
        </p:txBody>
      </p:sp>
      <p:pic>
        <p:nvPicPr>
          <p:cNvPr id="14339" name="Picture 4" descr="http://www.nexus-wallpaper.com/wp-content/uploads/2012/12/Four-Seasons-Tree.jpg">
            <a:hlinkClick r:id="rId2"/>
          </p:cNvPr>
          <p:cNvPicPr>
            <a:picLocks noChangeAspect="1" noChangeArrowheads="1"/>
          </p:cNvPicPr>
          <p:nvPr/>
        </p:nvPicPr>
        <p:blipFill>
          <a:blip r:embed="rId3"/>
          <a:srcRect/>
          <a:stretch>
            <a:fillRect/>
          </a:stretch>
        </p:blipFill>
        <p:spPr bwMode="auto">
          <a:xfrm>
            <a:off x="1524000" y="990600"/>
            <a:ext cx="6161903"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pPr>
              <a:defRPr/>
            </a:pPr>
            <a:fld id="{A30FCB12-9B03-4F6E-A985-AC3870763C92}"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8"/>
            <a:ext cx="8229600" cy="1706562"/>
          </a:xfrm>
        </p:spPr>
        <p:txBody>
          <a:bodyPr rtlCol="0">
            <a:normAutofit/>
          </a:bodyPr>
          <a:lstStyle/>
          <a:p>
            <a:pPr algn="l" fontAlgn="auto">
              <a:spcAft>
                <a:spcPts val="0"/>
              </a:spcAft>
              <a:defRPr/>
            </a:pPr>
            <a:r>
              <a:rPr lang="en-US" sz="2200" dirty="0">
                <a:latin typeface="Times New Roman" panose="02020603050405020304" pitchFamily="18" charset="0"/>
                <a:cs typeface="Times New Roman" panose="02020603050405020304" pitchFamily="18" charset="0"/>
              </a:rPr>
              <a:t>What happens </a:t>
            </a:r>
            <a:r>
              <a:rPr lang="en-US" sz="2200" dirty="0" smtClean="0">
                <a:latin typeface="Times New Roman" panose="02020603050405020304" pitchFamily="18" charset="0"/>
                <a:cs typeface="Times New Roman" panose="02020603050405020304" pitchFamily="18" charset="0"/>
              </a:rPr>
              <a:t>when fall is over? </a:t>
            </a:r>
            <a:r>
              <a:rPr lang="en-US" sz="2200" dirty="0">
                <a:latin typeface="Times New Roman" panose="02020603050405020304" pitchFamily="18" charset="0"/>
                <a:cs typeface="Times New Roman" panose="02020603050405020304" pitchFamily="18" charset="0"/>
              </a:rPr>
              <a:t>The </a:t>
            </a:r>
            <a:r>
              <a:rPr lang="en-US" sz="2200" dirty="0" smtClean="0">
                <a:latin typeface="Times New Roman" panose="02020603050405020304" pitchFamily="18" charset="0"/>
                <a:cs typeface="Times New Roman" panose="02020603050405020304" pitchFamily="18" charset="0"/>
              </a:rPr>
              <a:t>cycle begins again. </a:t>
            </a:r>
            <a:r>
              <a:rPr lang="en-US" sz="2200" dirty="0">
                <a:latin typeface="Times New Roman" panose="02020603050405020304" pitchFamily="18" charset="0"/>
                <a:cs typeface="Times New Roman" panose="02020603050405020304" pitchFamily="18" charset="0"/>
              </a:rPr>
              <a:t>Can you </a:t>
            </a:r>
            <a:r>
              <a:rPr lang="en-US" sz="2200" b="1" dirty="0">
                <a:latin typeface="Times New Roman" panose="02020603050405020304" pitchFamily="18" charset="0"/>
                <a:cs typeface="Times New Roman" panose="02020603050405020304" pitchFamily="18" charset="0"/>
              </a:rPr>
              <a:t>predict</a:t>
            </a:r>
            <a:r>
              <a:rPr lang="en-US" sz="2200" dirty="0">
                <a:latin typeface="Times New Roman" panose="02020603050405020304" pitchFamily="18" charset="0"/>
                <a:cs typeface="Times New Roman" panose="02020603050405020304" pitchFamily="18" charset="0"/>
              </a:rPr>
              <a:t> what will happen in winter? In the spring? In the summer? In the fall? Do you remember the </a:t>
            </a:r>
            <a:r>
              <a:rPr lang="en-US" sz="2200" b="1" dirty="0" smtClean="0">
                <a:latin typeface="Times New Roman" panose="02020603050405020304" pitchFamily="18" charset="0"/>
                <a:cs typeface="Times New Roman" panose="02020603050405020304" pitchFamily="18" charset="0"/>
              </a:rPr>
              <a:t>predictable</a:t>
            </a:r>
            <a:r>
              <a:rPr lang="en-US" sz="2200" dirty="0" smtClean="0">
                <a:latin typeface="Times New Roman" panose="02020603050405020304" pitchFamily="18" charset="0"/>
                <a:cs typeface="Times New Roman" panose="02020603050405020304" pitchFamily="18" charset="0"/>
              </a:rPr>
              <a:t> weather for </a:t>
            </a:r>
            <a:r>
              <a:rPr lang="en-US" sz="2200" dirty="0">
                <a:latin typeface="Times New Roman" panose="02020603050405020304" pitchFamily="18" charset="0"/>
                <a:cs typeface="Times New Roman" panose="02020603050405020304" pitchFamily="18" charset="0"/>
              </a:rPr>
              <a:t>each season?</a:t>
            </a:r>
            <a:r>
              <a:rPr lang="en-US" sz="2400" dirty="0"/>
              <a:t/>
            </a:r>
            <a:br>
              <a:rPr lang="en-US" sz="2400" dirty="0"/>
            </a:br>
            <a:endParaRPr lang="en-US" sz="2400" dirty="0"/>
          </a:p>
        </p:txBody>
      </p:sp>
      <p:sp>
        <p:nvSpPr>
          <p:cNvPr id="22530" name="Content Placeholder 2"/>
          <p:cNvSpPr>
            <a:spLocks noGrp="1"/>
          </p:cNvSpPr>
          <p:nvPr>
            <p:ph idx="1"/>
          </p:nvPr>
        </p:nvSpPr>
        <p:spPr>
          <a:xfrm>
            <a:off x="381000" y="5562600"/>
            <a:ext cx="8229600" cy="990600"/>
          </a:xfrm>
          <a:ln>
            <a:solidFill>
              <a:schemeClr val="tx1"/>
            </a:solidFill>
          </a:ln>
        </p:spPr>
        <p:txBody>
          <a:bodyPr/>
          <a:lstStyle/>
          <a:p>
            <a:pPr algn="ctr">
              <a:buNone/>
            </a:pPr>
            <a:r>
              <a:rPr lang="en-US" sz="2600" b="1" dirty="0" smtClean="0">
                <a:latin typeface="Comic Sans MS" pitchFamily="66" charset="0"/>
              </a:rPr>
              <a:t>Weather changes from day to day, but it </a:t>
            </a:r>
            <a:r>
              <a:rPr lang="en-US" sz="2400" b="1" dirty="0">
                <a:latin typeface="Comic Sans MS" pitchFamily="66" charset="0"/>
              </a:rPr>
              <a:t>can </a:t>
            </a:r>
            <a:r>
              <a:rPr lang="en-US" sz="2400" b="1" dirty="0" smtClean="0">
                <a:latin typeface="Comic Sans MS" pitchFamily="66" charset="0"/>
              </a:rPr>
              <a:t>        be </a:t>
            </a:r>
            <a:r>
              <a:rPr lang="en-US" sz="2600" b="1" dirty="0" smtClean="0">
                <a:latin typeface="Comic Sans MS" pitchFamily="66" charset="0"/>
              </a:rPr>
              <a:t>predictable during a season.</a:t>
            </a:r>
          </a:p>
        </p:txBody>
      </p:sp>
      <p:sp>
        <p:nvSpPr>
          <p:cNvPr id="8" name="Slide Number Placeholder 7"/>
          <p:cNvSpPr>
            <a:spLocks noGrp="1"/>
          </p:cNvSpPr>
          <p:nvPr>
            <p:ph type="sldNum" sz="quarter" idx="12"/>
          </p:nvPr>
        </p:nvSpPr>
        <p:spPr/>
        <p:txBody>
          <a:bodyPr/>
          <a:lstStyle/>
          <a:p>
            <a:pPr>
              <a:defRPr/>
            </a:pPr>
            <a:fld id="{64A7AD05-3790-44AE-9616-739BD651AFFB}" type="slidenum">
              <a:rPr lang="en-US"/>
              <a:pPr>
                <a:defRPr/>
              </a:pPr>
              <a:t>10</a:t>
            </a:fld>
            <a:endParaRPr lang="en-US" dirty="0"/>
          </a:p>
        </p:txBody>
      </p:sp>
      <p:sp>
        <p:nvSpPr>
          <p:cNvPr id="18" name="TextBox 17"/>
          <p:cNvSpPr txBox="1"/>
          <p:nvPr/>
        </p:nvSpPr>
        <p:spPr>
          <a:xfrm>
            <a:off x="2895600" y="152400"/>
            <a:ext cx="3200400" cy="400110"/>
          </a:xfrm>
          <a:prstGeom prst="rect">
            <a:avLst/>
          </a:prstGeom>
          <a:noFill/>
        </p:spPr>
        <p:txBody>
          <a:bodyPr wrap="square" rtlCol="0">
            <a:spAutoFit/>
          </a:bodyPr>
          <a:lstStyle/>
          <a:p>
            <a:pPr algn="ctr"/>
            <a:r>
              <a:rPr lang="en-US" sz="2000" b="1" dirty="0" smtClean="0"/>
              <a:t>Changing Seasons</a:t>
            </a:r>
            <a:endParaRPr lang="en-US" sz="2000" b="1" dirty="0"/>
          </a:p>
        </p:txBody>
      </p:sp>
      <p:grpSp>
        <p:nvGrpSpPr>
          <p:cNvPr id="3" name="Group 2"/>
          <p:cNvGrpSpPr>
            <a:grpSpLocks/>
          </p:cNvGrpSpPr>
          <p:nvPr/>
        </p:nvGrpSpPr>
        <p:grpSpPr bwMode="auto">
          <a:xfrm>
            <a:off x="1481931" y="1719527"/>
            <a:ext cx="6027738" cy="3806821"/>
            <a:chOff x="106809713" y="104581820"/>
            <a:chExt cx="6873965" cy="4932015"/>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809713" y="104581820"/>
              <a:ext cx="6873965" cy="4932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l="52782" t="49316" r="10127" b="11864"/>
            <a:stretch>
              <a:fillRect/>
            </a:stretch>
          </p:blipFill>
          <p:spPr bwMode="auto">
            <a:xfrm>
              <a:off x="110432986" y="107018696"/>
              <a:ext cx="2544355" cy="191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l="9059" t="49316" r="50916" b="11864"/>
            <a:stretch>
              <a:fillRect/>
            </a:stretch>
          </p:blipFill>
          <p:spPr bwMode="auto">
            <a:xfrm>
              <a:off x="107420038" y="107004980"/>
              <a:ext cx="2745523" cy="191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33400"/>
            <a:ext cx="8305800" cy="4343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685800"/>
            <a:ext cx="7772400" cy="1600200"/>
          </a:xfrm>
        </p:spPr>
        <p:txBody>
          <a:bodyPr rtlCol="0">
            <a:normAutofit fontScale="90000"/>
          </a:bodyPr>
          <a:lstStyle/>
          <a:p>
            <a:pPr fontAlgn="auto">
              <a:spcAft>
                <a:spcPts val="0"/>
              </a:spcAft>
              <a:defRPr/>
            </a:pPr>
            <a:r>
              <a:rPr lang="en-US" dirty="0"/>
              <a:t/>
            </a:r>
            <a:br>
              <a:rPr lang="en-US" dirty="0"/>
            </a:br>
            <a:r>
              <a:rPr lang="en-US" dirty="0"/>
              <a:t/>
            </a:r>
            <a:br>
              <a:rPr lang="en-US" dirty="0"/>
            </a:br>
            <a:r>
              <a:rPr lang="en-US" dirty="0" smtClean="0"/>
              <a:t>  </a:t>
            </a:r>
            <a:endParaRPr lang="en-US" dirty="0"/>
          </a:p>
        </p:txBody>
      </p:sp>
      <p:pic>
        <p:nvPicPr>
          <p:cNvPr id="15363" name="Picture 3" descr="http://images.bibliocad.com/library/image/00040000/7000/cloudy-sky_47073.jpg">
            <a:hlinkClick r:id="rId2"/>
          </p:cNvPr>
          <p:cNvPicPr>
            <a:picLocks noChangeAspect="1" noChangeArrowheads="1"/>
          </p:cNvPicPr>
          <p:nvPr/>
        </p:nvPicPr>
        <p:blipFill>
          <a:blip r:embed="rId3"/>
          <a:srcRect/>
          <a:stretch>
            <a:fillRect/>
          </a:stretch>
        </p:blipFill>
        <p:spPr bwMode="auto">
          <a:xfrm>
            <a:off x="609600" y="762000"/>
            <a:ext cx="7824395" cy="3912198"/>
          </a:xfrm>
          <a:prstGeom prst="rect">
            <a:avLst/>
          </a:prstGeom>
          <a:noFill/>
          <a:ln w="19050">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46342D86-3D45-4428-95E7-6503033115CA}" type="slidenum">
              <a:rPr lang="en-US"/>
              <a:pPr>
                <a:defRPr/>
              </a:pPr>
              <a:t>2</a:t>
            </a:fld>
            <a:endParaRPr lang="en-US"/>
          </a:p>
        </p:txBody>
      </p:sp>
      <p:sp>
        <p:nvSpPr>
          <p:cNvPr id="7" name="Content Placeholder 2"/>
          <p:cNvSpPr txBox="1">
            <a:spLocks/>
          </p:cNvSpPr>
          <p:nvPr/>
        </p:nvSpPr>
        <p:spPr bwMode="auto">
          <a:xfrm>
            <a:off x="381000" y="5181600"/>
            <a:ext cx="8229600" cy="10668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smtClean="0">
                <a:solidFill>
                  <a:schemeClr val="tx1"/>
                </a:solidFill>
                <a:latin typeface="Comic Sans MS" pitchFamily="66" charset="0"/>
              </a:rPr>
              <a:t>Weather changes from day to day, but it can be predictable during a season.</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83422" y="320358"/>
            <a:ext cx="8229600" cy="1356042"/>
          </a:xfrm>
        </p:spPr>
        <p:txBody>
          <a:bodyPr/>
          <a:lstStyle/>
          <a:p>
            <a:pPr algn="l"/>
            <a:r>
              <a:rPr lang="en-US" sz="2200" dirty="0" smtClean="0">
                <a:latin typeface="Times New Roman" panose="02020603050405020304" pitchFamily="18" charset="0"/>
                <a:cs typeface="Times New Roman" panose="02020603050405020304" pitchFamily="18" charset="0"/>
              </a:rPr>
              <a:t>There are four </a:t>
            </a:r>
            <a:r>
              <a:rPr lang="en-US" sz="2200" b="1" dirty="0" smtClean="0">
                <a:latin typeface="Times New Roman" panose="02020603050405020304" pitchFamily="18" charset="0"/>
                <a:cs typeface="Times New Roman" panose="02020603050405020304" pitchFamily="18" charset="0"/>
              </a:rPr>
              <a:t>seasons</a:t>
            </a:r>
            <a:r>
              <a:rPr lang="en-US" sz="2200" dirty="0" smtClean="0">
                <a:latin typeface="Times New Roman" panose="02020603050405020304" pitchFamily="18" charset="0"/>
                <a:cs typeface="Times New Roman" panose="02020603050405020304" pitchFamily="18" charset="0"/>
              </a:rPr>
              <a:t> in a year - winter, spring, summer, and fall.  The </a:t>
            </a:r>
            <a:r>
              <a:rPr lang="en-US" sz="2200" b="1" dirty="0" smtClean="0">
                <a:latin typeface="Times New Roman" panose="02020603050405020304" pitchFamily="18" charset="0"/>
                <a:cs typeface="Times New Roman" panose="02020603050405020304" pitchFamily="18" charset="0"/>
              </a:rPr>
              <a:t>weather</a:t>
            </a:r>
            <a:r>
              <a:rPr lang="en-US" sz="2200" dirty="0" smtClean="0">
                <a:latin typeface="Times New Roman" panose="02020603050405020304" pitchFamily="18" charset="0"/>
                <a:cs typeface="Times New Roman" panose="02020603050405020304" pitchFamily="18" charset="0"/>
              </a:rPr>
              <a:t> changes during each season. </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In each season, you can expect a certain type of weather.</a:t>
            </a:r>
          </a:p>
        </p:txBody>
      </p:sp>
      <p:sp>
        <p:nvSpPr>
          <p:cNvPr id="16386" name="Content Placeholder 2"/>
          <p:cNvSpPr>
            <a:spLocks noGrp="1"/>
          </p:cNvSpPr>
          <p:nvPr>
            <p:ph idx="1"/>
          </p:nvPr>
        </p:nvSpPr>
        <p:spPr>
          <a:xfrm>
            <a:off x="383422" y="5562600"/>
            <a:ext cx="8229600" cy="1103481"/>
          </a:xfrm>
          <a:ln>
            <a:solidFill>
              <a:schemeClr val="tx1"/>
            </a:solidFill>
          </a:ln>
        </p:spPr>
        <p:txBody>
          <a:bodyPr/>
          <a:lstStyle/>
          <a:p>
            <a:pPr algn="ctr">
              <a:buFont typeface="Arial" charset="0"/>
              <a:buNone/>
            </a:pPr>
            <a:r>
              <a:rPr lang="en-US" sz="2800" b="1" dirty="0" smtClean="0">
                <a:latin typeface="Comic Sans MS" pitchFamily="66" charset="0"/>
              </a:rPr>
              <a:t>Weather changes from day to day, but it can be predictable during a season.</a:t>
            </a:r>
          </a:p>
        </p:txBody>
      </p:sp>
      <p:sp>
        <p:nvSpPr>
          <p:cNvPr id="5" name="Slide Number Placeholder 4"/>
          <p:cNvSpPr>
            <a:spLocks noGrp="1"/>
          </p:cNvSpPr>
          <p:nvPr>
            <p:ph type="sldNum" sz="quarter" idx="12"/>
          </p:nvPr>
        </p:nvSpPr>
        <p:spPr/>
        <p:txBody>
          <a:bodyPr/>
          <a:lstStyle/>
          <a:p>
            <a:pPr>
              <a:defRPr/>
            </a:pPr>
            <a:fld id="{CB94A355-954A-4B57-8D96-E3716CEB914F}" type="slidenum">
              <a:rPr lang="en-US"/>
              <a:pPr>
                <a:defRPr/>
              </a:pPr>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00200"/>
            <a:ext cx="5796044" cy="3739568"/>
          </a:xfrm>
          <a:prstGeom prst="rect">
            <a:avLst/>
          </a:prstGeom>
        </p:spPr>
      </p:pic>
      <p:sp>
        <p:nvSpPr>
          <p:cNvPr id="6" name="TextBox 5"/>
          <p:cNvSpPr txBox="1"/>
          <p:nvPr/>
        </p:nvSpPr>
        <p:spPr>
          <a:xfrm>
            <a:off x="2819400" y="156270"/>
            <a:ext cx="3200400" cy="400110"/>
          </a:xfrm>
          <a:prstGeom prst="rect">
            <a:avLst/>
          </a:prstGeom>
          <a:noFill/>
        </p:spPr>
        <p:txBody>
          <a:bodyPr wrap="square" rtlCol="0">
            <a:spAutoFit/>
          </a:bodyPr>
          <a:lstStyle/>
          <a:p>
            <a:pPr algn="ctr"/>
            <a:r>
              <a:rPr lang="en-US" sz="2000" b="1" dirty="0" smtClean="0"/>
              <a:t>Four Seasons</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944562"/>
          </a:xfrm>
        </p:spPr>
        <p:txBody>
          <a:bodyPr/>
          <a:lstStyle/>
          <a:p>
            <a:pPr algn="l"/>
            <a:r>
              <a:rPr lang="en-US" sz="2200" dirty="0" smtClean="0">
                <a:latin typeface="Times New Roman" panose="02020603050405020304" pitchFamily="18" charset="0"/>
                <a:cs typeface="Times New Roman" panose="02020603050405020304" pitchFamily="18" charset="0"/>
              </a:rPr>
              <a:t>Every season has its own type of weather.  Seasons follow one another in a </a:t>
            </a:r>
            <a:r>
              <a:rPr lang="en-US" sz="2200" b="1" dirty="0" smtClean="0">
                <a:latin typeface="Times New Roman" panose="02020603050405020304" pitchFamily="18" charset="0"/>
                <a:cs typeface="Times New Roman" panose="02020603050405020304" pitchFamily="18" charset="0"/>
              </a:rPr>
              <a:t>cycle</a:t>
            </a:r>
            <a:r>
              <a:rPr lang="en-US" sz="2200" dirty="0" smtClean="0">
                <a:latin typeface="Times New Roman" panose="02020603050405020304" pitchFamily="18" charset="0"/>
                <a:cs typeface="Times New Roman" panose="02020603050405020304" pitchFamily="18" charset="0"/>
              </a:rPr>
              <a:t>.  The change in each season is due to the earth </a:t>
            </a:r>
            <a:r>
              <a:rPr lang="en-US" sz="2200" b="1" dirty="0" smtClean="0">
                <a:latin typeface="Times New Roman" panose="02020603050405020304" pitchFamily="18" charset="0"/>
                <a:cs typeface="Times New Roman" panose="02020603050405020304" pitchFamily="18" charset="0"/>
              </a:rPr>
              <a:t>revolving</a:t>
            </a:r>
            <a:r>
              <a:rPr lang="en-US" sz="2200" dirty="0" smtClean="0">
                <a:latin typeface="Times New Roman" panose="02020603050405020304" pitchFamily="18" charset="0"/>
                <a:cs typeface="Times New Roman" panose="02020603050405020304" pitchFamily="18" charset="0"/>
              </a:rPr>
              <a:t> around the sun.  </a:t>
            </a:r>
            <a:endParaRPr lang="en-US" dirty="0" smtClean="0">
              <a:latin typeface="Times New Roman" panose="02020603050405020304" pitchFamily="18" charset="0"/>
              <a:cs typeface="Times New Roman" panose="02020603050405020304" pitchFamily="18" charset="0"/>
            </a:endParaRPr>
          </a:p>
        </p:txBody>
      </p:sp>
      <p:sp>
        <p:nvSpPr>
          <p:cNvPr id="17410" name="Content Placeholder 2"/>
          <p:cNvSpPr>
            <a:spLocks noGrp="1"/>
          </p:cNvSpPr>
          <p:nvPr>
            <p:ph idx="1"/>
          </p:nvPr>
        </p:nvSpPr>
        <p:spPr>
          <a:xfrm>
            <a:off x="326571" y="5562600"/>
            <a:ext cx="8229600" cy="1066800"/>
          </a:xfrm>
          <a:ln>
            <a:solidFill>
              <a:schemeClr val="tx1"/>
            </a:solidFill>
          </a:ln>
        </p:spPr>
        <p:txBody>
          <a:bodyPr/>
          <a:lstStyle/>
          <a:p>
            <a:pPr algn="ctr">
              <a:buFont typeface="Arial" charset="0"/>
              <a:buNone/>
            </a:pPr>
            <a:r>
              <a:rPr lang="en-US" sz="2800" b="1" dirty="0" smtClean="0">
                <a:latin typeface="Comic Sans MS" pitchFamily="66" charset="0"/>
              </a:rPr>
              <a:t>Weather changes from day to day, but it can be predictable during a season.</a:t>
            </a:r>
          </a:p>
          <a:p>
            <a:endParaRPr lang="en-US" dirty="0" smtClean="0"/>
          </a:p>
        </p:txBody>
      </p:sp>
      <p:pic>
        <p:nvPicPr>
          <p:cNvPr id="17411" name="Picture 2" descr="http://scienceforkids.kidipede.com/physics/weather/pictures/seasons.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2286000" y="1340005"/>
            <a:ext cx="4310743" cy="4114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08CC7EAA-7FC6-4EAC-AB4C-DAFC10F8AA70}"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81000"/>
            <a:ext cx="8229600" cy="1325562"/>
          </a:xfrm>
        </p:spPr>
        <p:txBody>
          <a:bodyPr/>
          <a:lstStyle/>
          <a:p>
            <a:pPr algn="l"/>
            <a:r>
              <a:rPr lang="en-US" sz="2200" dirty="0" smtClean="0">
                <a:latin typeface="Times New Roman" panose="02020603050405020304" pitchFamily="18" charset="0"/>
                <a:cs typeface="Times New Roman" panose="02020603050405020304" pitchFamily="18" charset="0"/>
              </a:rPr>
              <a:t>But each day, the weather can be different.  </a:t>
            </a:r>
            <a:r>
              <a:rPr lang="en-US" sz="2200" dirty="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he air around the earth is moving all the time</a:t>
            </a:r>
            <a:r>
              <a:rPr lang="en-US" sz="2200" dirty="0">
                <a:latin typeface="Times New Roman" panose="02020603050405020304" pitchFamily="18" charset="0"/>
                <a:cs typeface="Times New Roman" panose="02020603050405020304" pitchFamily="18" charset="0"/>
              </a:rPr>
              <a:t>. This moving air is called </a:t>
            </a:r>
            <a:r>
              <a:rPr lang="en-US" sz="2200" b="1" dirty="0">
                <a:latin typeface="Times New Roman" panose="02020603050405020304" pitchFamily="18" charset="0"/>
                <a:cs typeface="Times New Roman" panose="02020603050405020304" pitchFamily="18" charset="0"/>
              </a:rPr>
              <a:t>wind</a:t>
            </a:r>
            <a:r>
              <a:rPr lang="en-US" sz="22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Wind </a:t>
            </a:r>
            <a:r>
              <a:rPr lang="en-US" sz="2200" dirty="0">
                <a:latin typeface="Times New Roman" panose="02020603050405020304" pitchFamily="18" charset="0"/>
                <a:cs typeface="Times New Roman" panose="02020603050405020304" pitchFamily="18" charset="0"/>
              </a:rPr>
              <a:t>can blow clouds and </a:t>
            </a:r>
            <a:r>
              <a:rPr lang="en-US" sz="2200" b="1" dirty="0">
                <a:latin typeface="Times New Roman" panose="02020603050405020304" pitchFamily="18" charset="0"/>
                <a:cs typeface="Times New Roman" panose="02020603050405020304" pitchFamily="18" charset="0"/>
              </a:rPr>
              <a:t>storms</a:t>
            </a:r>
            <a:r>
              <a:rPr lang="en-US" sz="2200" dirty="0">
                <a:latin typeface="Times New Roman" panose="02020603050405020304" pitchFamily="18" charset="0"/>
                <a:cs typeface="Times New Roman" panose="02020603050405020304" pitchFamily="18" charset="0"/>
              </a:rPr>
              <a:t> across the sky, changing the </a:t>
            </a:r>
            <a:r>
              <a:rPr lang="en-US" sz="2200" dirty="0" smtClean="0">
                <a:latin typeface="Times New Roman" panose="02020603050405020304" pitchFamily="18" charset="0"/>
                <a:cs typeface="Times New Roman" panose="02020603050405020304" pitchFamily="18" charset="0"/>
              </a:rPr>
              <a:t>weather.</a:t>
            </a:r>
            <a:r>
              <a:rPr lang="en-US" sz="2400"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p:txBody>
      </p:sp>
      <p:sp>
        <p:nvSpPr>
          <p:cNvPr id="17410" name="Content Placeholder 2"/>
          <p:cNvSpPr>
            <a:spLocks noGrp="1"/>
          </p:cNvSpPr>
          <p:nvPr>
            <p:ph idx="1"/>
          </p:nvPr>
        </p:nvSpPr>
        <p:spPr>
          <a:xfrm>
            <a:off x="457200" y="5562600"/>
            <a:ext cx="8229600" cy="1066800"/>
          </a:xfrm>
          <a:ln>
            <a:solidFill>
              <a:schemeClr val="tx1"/>
            </a:solidFill>
          </a:ln>
        </p:spPr>
        <p:txBody>
          <a:bodyPr/>
          <a:lstStyle/>
          <a:p>
            <a:pPr algn="ctr">
              <a:buFont typeface="Arial" charset="0"/>
              <a:buNone/>
            </a:pPr>
            <a:r>
              <a:rPr lang="en-US" sz="2800" b="1" dirty="0" smtClean="0">
                <a:latin typeface="Comic Sans MS" pitchFamily="66" charset="0"/>
              </a:rPr>
              <a:t>Weather changes from day to day, but it can be predictable during a season.</a:t>
            </a:r>
          </a:p>
          <a:p>
            <a:endParaRPr lang="en-US" dirty="0" smtClean="0"/>
          </a:p>
        </p:txBody>
      </p:sp>
      <p:pic>
        <p:nvPicPr>
          <p:cNvPr id="17412" name="Picture 5" descr="http://www.pchydro.com/blog/wp-content/uploads/2012/06/20080619095031_blowing_wind1.jpg">
            <a:hlinkClick r:id="rId2"/>
          </p:cNvPr>
          <p:cNvPicPr>
            <a:picLocks noChangeAspect="1" noChangeArrowheads="1"/>
          </p:cNvPicPr>
          <p:nvPr/>
        </p:nvPicPr>
        <p:blipFill>
          <a:blip r:embed="rId3"/>
          <a:srcRect/>
          <a:stretch>
            <a:fillRect/>
          </a:stretch>
        </p:blipFill>
        <p:spPr bwMode="auto">
          <a:xfrm>
            <a:off x="2519614" y="1676400"/>
            <a:ext cx="3843086" cy="351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pPr>
              <a:defRPr/>
            </a:pPr>
            <a:fld id="{08CC7EAA-7FC6-4EAC-AB4C-DAFC10F8AA70}" type="slidenum">
              <a:rPr lang="en-US"/>
              <a:pPr>
                <a:defRPr/>
              </a:pPr>
              <a:t>5</a:t>
            </a:fld>
            <a:endParaRPr lang="en-US"/>
          </a:p>
        </p:txBody>
      </p:sp>
      <p:sp>
        <p:nvSpPr>
          <p:cNvPr id="8" name="TextBox 7"/>
          <p:cNvSpPr txBox="1"/>
          <p:nvPr/>
        </p:nvSpPr>
        <p:spPr>
          <a:xfrm>
            <a:off x="2819400" y="156270"/>
            <a:ext cx="3200400" cy="400110"/>
          </a:xfrm>
          <a:prstGeom prst="rect">
            <a:avLst/>
          </a:prstGeom>
          <a:noFill/>
        </p:spPr>
        <p:txBody>
          <a:bodyPr wrap="square" rtlCol="0">
            <a:spAutoFit/>
          </a:bodyPr>
          <a:lstStyle/>
          <a:p>
            <a:pPr algn="ctr"/>
            <a:r>
              <a:rPr lang="en-US" sz="2000" b="1" dirty="0" smtClean="0"/>
              <a:t>Wind and Weather</a:t>
            </a:r>
            <a:endParaRPr lang="en-US" sz="2000" b="1" dirty="0"/>
          </a:p>
        </p:txBody>
      </p:sp>
      <p:sp>
        <p:nvSpPr>
          <p:cNvPr id="2" name="TextBox 1"/>
          <p:cNvSpPr txBox="1"/>
          <p:nvPr/>
        </p:nvSpPr>
        <p:spPr>
          <a:xfrm>
            <a:off x="3276600" y="5193268"/>
            <a:ext cx="2496671" cy="369332"/>
          </a:xfrm>
          <a:prstGeom prst="rect">
            <a:avLst/>
          </a:prstGeom>
          <a:noFill/>
        </p:spPr>
        <p:txBody>
          <a:bodyPr wrap="square" rtlCol="0">
            <a:spAutoFit/>
          </a:bodyPr>
          <a:lstStyle/>
          <a:p>
            <a:r>
              <a:rPr lang="en-US" dirty="0" smtClean="0"/>
              <a:t>Wind brings in clouds.</a:t>
            </a:r>
            <a:endParaRPr lang="en-US" dirty="0"/>
          </a:p>
        </p:txBody>
      </p:sp>
    </p:spTree>
    <p:extLst>
      <p:ext uri="{BB962C8B-B14F-4D97-AF65-F5344CB8AC3E}">
        <p14:creationId xmlns:p14="http://schemas.microsoft.com/office/powerpoint/2010/main" val="2542515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8631" y="76200"/>
            <a:ext cx="8532969" cy="2468562"/>
          </a:xfrm>
        </p:spPr>
        <p:txBody>
          <a:bodyPr/>
          <a:lstStyle/>
          <a:p>
            <a:pPr algn="l"/>
            <a:r>
              <a:rPr lang="en-US" sz="2200" dirty="0" smtClean="0">
                <a:latin typeface="Times New Roman" panose="02020603050405020304" pitchFamily="18" charset="0"/>
                <a:cs typeface="Times New Roman" panose="02020603050405020304" pitchFamily="18" charset="0"/>
              </a:rPr>
              <a:t>Winter is the coldest season. The days are shorter and the nights are longer. </a:t>
            </a:r>
            <a:r>
              <a:rPr lang="en-US" sz="2200" dirty="0">
                <a:latin typeface="Times New Roman" panose="02020603050405020304" pitchFamily="18" charset="0"/>
                <a:cs typeface="Times New Roman" panose="02020603050405020304" pitchFamily="18" charset="0"/>
              </a:rPr>
              <a:t>People need to dress warmly in order to protect themselves from the </a:t>
            </a:r>
            <a:r>
              <a:rPr lang="en-US" sz="2200" dirty="0" smtClean="0">
                <a:latin typeface="Times New Roman" panose="02020603050405020304" pitchFamily="18" charset="0"/>
                <a:cs typeface="Times New Roman" panose="02020603050405020304" pitchFamily="18" charset="0"/>
              </a:rPr>
              <a:t>colder air.  </a:t>
            </a:r>
            <a:r>
              <a:rPr lang="en-US" sz="2200" dirty="0">
                <a:latin typeface="Times New Roman" panose="02020603050405020304" pitchFamily="18" charset="0"/>
                <a:cs typeface="Times New Roman" panose="02020603050405020304" pitchFamily="18" charset="0"/>
              </a:rPr>
              <a:t>It </a:t>
            </a:r>
            <a:r>
              <a:rPr lang="en-US" sz="2200" dirty="0" smtClean="0">
                <a:latin typeface="Times New Roman" panose="02020603050405020304" pitchFamily="18" charset="0"/>
                <a:cs typeface="Times New Roman" panose="02020603050405020304" pitchFamily="18" charset="0"/>
              </a:rPr>
              <a:t>snows in many places. So trees are </a:t>
            </a:r>
            <a:r>
              <a:rPr lang="en-US" sz="2200" b="1" dirty="0" smtClean="0">
                <a:latin typeface="Times New Roman" panose="02020603050405020304" pitchFamily="18" charset="0"/>
                <a:cs typeface="Times New Roman" panose="02020603050405020304" pitchFamily="18" charset="0"/>
              </a:rPr>
              <a:t>bare</a:t>
            </a:r>
            <a:r>
              <a:rPr lang="en-US" sz="2200" dirty="0" smtClean="0">
                <a:latin typeface="Times New Roman" panose="02020603050405020304" pitchFamily="18" charset="0"/>
                <a:cs typeface="Times New Roman" panose="02020603050405020304" pitchFamily="18" charset="0"/>
              </a:rPr>
              <a:t>, without leaves.  Some animals </a:t>
            </a:r>
            <a:r>
              <a:rPr lang="en-US" sz="2200" b="1" dirty="0" smtClean="0">
                <a:latin typeface="Times New Roman" panose="02020603050405020304" pitchFamily="18" charset="0"/>
                <a:cs typeface="Times New Roman" panose="02020603050405020304" pitchFamily="18" charset="0"/>
              </a:rPr>
              <a:t>hibernate</a:t>
            </a:r>
            <a:r>
              <a:rPr lang="en-US" sz="2200" dirty="0" smtClean="0">
                <a:latin typeface="Times New Roman" panose="02020603050405020304" pitchFamily="18" charset="0"/>
                <a:cs typeface="Times New Roman" panose="02020603050405020304" pitchFamily="18" charset="0"/>
              </a:rPr>
              <a:t>, while others </a:t>
            </a:r>
            <a:r>
              <a:rPr lang="en-US" sz="2200" b="1" dirty="0" smtClean="0">
                <a:latin typeface="Times New Roman" panose="02020603050405020304" pitchFamily="18" charset="0"/>
                <a:cs typeface="Times New Roman" panose="02020603050405020304" pitchFamily="18" charset="0"/>
              </a:rPr>
              <a:t>migrate</a:t>
            </a:r>
            <a:r>
              <a:rPr lang="en-US" sz="2200" dirty="0" smtClean="0">
                <a:latin typeface="Times New Roman" panose="02020603050405020304" pitchFamily="18" charset="0"/>
                <a:cs typeface="Times New Roman" panose="02020603050405020304" pitchFamily="18" charset="0"/>
              </a:rPr>
              <a:t> to warmer places. </a:t>
            </a:r>
          </a:p>
        </p:txBody>
      </p:sp>
      <p:sp>
        <p:nvSpPr>
          <p:cNvPr id="18434" name="Content Placeholder 2"/>
          <p:cNvSpPr>
            <a:spLocks noGrp="1"/>
          </p:cNvSpPr>
          <p:nvPr>
            <p:ph idx="1"/>
          </p:nvPr>
        </p:nvSpPr>
        <p:spPr>
          <a:xfrm>
            <a:off x="457200" y="5562600"/>
            <a:ext cx="8229600" cy="990600"/>
          </a:xfrm>
          <a:ln>
            <a:solidFill>
              <a:schemeClr val="tx1"/>
            </a:solidFill>
          </a:ln>
        </p:spPr>
        <p:txBody>
          <a:bodyPr/>
          <a:lstStyle/>
          <a:p>
            <a:pPr algn="ctr">
              <a:buFont typeface="Arial" charset="0"/>
              <a:buNone/>
            </a:pPr>
            <a:r>
              <a:rPr lang="en-US" sz="2800" b="1" dirty="0" smtClean="0">
                <a:latin typeface="Comic Sans MS" pitchFamily="66" charset="0"/>
              </a:rPr>
              <a:t>Weather changes from day to day, but it can be predictable during a season.</a:t>
            </a:r>
          </a:p>
        </p:txBody>
      </p:sp>
      <p:pic>
        <p:nvPicPr>
          <p:cNvPr id="18435" name="Picture 2" descr="http://3.bp.blogspot.com/_PVsgqPyZ-W8/SzGD6lRNkkI/AAAAAAAAXus/35Ehaw4OC5c/s400/Snow+people.jpg">
            <a:hlinkClick r:id="rId2"/>
          </p:cNvPr>
          <p:cNvPicPr>
            <a:picLocks noChangeAspect="1" noChangeArrowheads="1"/>
          </p:cNvPicPr>
          <p:nvPr/>
        </p:nvPicPr>
        <p:blipFill>
          <a:blip r:embed="rId3"/>
          <a:srcRect/>
          <a:stretch>
            <a:fillRect/>
          </a:stretch>
        </p:blipFill>
        <p:spPr bwMode="auto">
          <a:xfrm>
            <a:off x="5334000" y="2270478"/>
            <a:ext cx="2362200" cy="3124200"/>
          </a:xfrm>
          <a:prstGeom prst="rect">
            <a:avLst/>
          </a:prstGeom>
          <a:noFill/>
          <a:ln w="19050">
            <a:solidFill>
              <a:schemeClr val="tx1"/>
            </a:solidFill>
            <a:miter lim="800000"/>
            <a:headEnd/>
            <a:tailEnd/>
          </a:ln>
        </p:spPr>
      </p:pic>
      <p:pic>
        <p:nvPicPr>
          <p:cNvPr id="18436" name="Picture 4" descr="http://t0.gstatic.com/images?q=tbn:ANd9GcT_v1fQg-u26ym_QPc3FlYQfokaKXXiWg9Slz5TbxggYdAcBTLzGQ">
            <a:hlinkClick r:id="rId4"/>
          </p:cNvPr>
          <p:cNvPicPr>
            <a:picLocks noChangeAspect="1" noChangeArrowheads="1"/>
          </p:cNvPicPr>
          <p:nvPr/>
        </p:nvPicPr>
        <p:blipFill>
          <a:blip r:embed="rId5"/>
          <a:srcRect/>
          <a:stretch>
            <a:fillRect/>
          </a:stretch>
        </p:blipFill>
        <p:spPr bwMode="auto">
          <a:xfrm>
            <a:off x="374707" y="2331156"/>
            <a:ext cx="4267200" cy="3002844"/>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p:txBody>
          <a:bodyPr/>
          <a:lstStyle/>
          <a:p>
            <a:pPr>
              <a:defRPr/>
            </a:pPr>
            <a:fld id="{F85C7C84-ABD3-4933-80F4-4D4F9D85B7DD}" type="slidenum">
              <a:rPr lang="en-US"/>
              <a:pPr>
                <a:defRPr/>
              </a:pPr>
              <a:t>6</a:t>
            </a:fld>
            <a:endParaRPr lang="en-US" dirty="0"/>
          </a:p>
        </p:txBody>
      </p:sp>
      <p:sp>
        <p:nvSpPr>
          <p:cNvPr id="7" name="TextBox 6"/>
          <p:cNvSpPr txBox="1"/>
          <p:nvPr/>
        </p:nvSpPr>
        <p:spPr>
          <a:xfrm>
            <a:off x="2895600" y="228600"/>
            <a:ext cx="3200400" cy="400110"/>
          </a:xfrm>
          <a:prstGeom prst="rect">
            <a:avLst/>
          </a:prstGeom>
          <a:noFill/>
        </p:spPr>
        <p:txBody>
          <a:bodyPr wrap="square" rtlCol="0">
            <a:spAutoFit/>
          </a:bodyPr>
          <a:lstStyle/>
          <a:p>
            <a:pPr algn="ctr"/>
            <a:r>
              <a:rPr lang="en-US" sz="2000" b="1" dirty="0" smtClean="0"/>
              <a:t>Winter</a:t>
            </a:r>
            <a:endParaRPr lang="en-US" sz="2000" b="1" dirty="0"/>
          </a:p>
        </p:txBody>
      </p:sp>
      <p:pic>
        <p:nvPicPr>
          <p:cNvPr id="3074" name="Picture 2" descr="Migrating Geese Flocking Together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505200" y="2133600"/>
            <a:ext cx="1570040" cy="989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52753"/>
          <a:stretch/>
        </p:blipFill>
        <p:spPr>
          <a:xfrm>
            <a:off x="7391400" y="1600200"/>
            <a:ext cx="1787235" cy="5181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152400"/>
            <a:ext cx="8229600" cy="2239962"/>
          </a:xfrm>
        </p:spPr>
        <p:txBody>
          <a:bodyPr/>
          <a:lstStyle/>
          <a:p>
            <a:pPr algn="l"/>
            <a:r>
              <a:rPr lang="en-US" sz="2200" dirty="0" smtClean="0">
                <a:latin typeface="Times New Roman" panose="02020603050405020304" pitchFamily="18" charset="0"/>
                <a:cs typeface="Times New Roman" panose="02020603050405020304" pitchFamily="18" charset="0"/>
              </a:rPr>
              <a:t>Spring is a warmer season. The days get a little longer, and the nights get shorter. There are more sunny days. There can be </a:t>
            </a:r>
            <a:r>
              <a:rPr lang="en-US" sz="2200" b="1" dirty="0" smtClean="0">
                <a:latin typeface="Times New Roman" panose="02020603050405020304" pitchFamily="18" charset="0"/>
                <a:cs typeface="Times New Roman" panose="02020603050405020304" pitchFamily="18" charset="0"/>
              </a:rPr>
              <a:t>breezy</a:t>
            </a:r>
            <a:r>
              <a:rPr lang="en-US" sz="2200" dirty="0" smtClean="0">
                <a:latin typeface="Times New Roman" panose="02020603050405020304" pitchFamily="18" charset="0"/>
                <a:cs typeface="Times New Roman" panose="02020603050405020304" pitchFamily="18" charset="0"/>
              </a:rPr>
              <a:t> days, rainy days, or </a:t>
            </a:r>
            <a:r>
              <a:rPr lang="en-US" sz="2200" b="1" dirty="0" smtClean="0">
                <a:latin typeface="Times New Roman" panose="02020603050405020304" pitchFamily="18" charset="0"/>
                <a:cs typeface="Times New Roman" panose="02020603050405020304" pitchFamily="18" charset="0"/>
              </a:rPr>
              <a:t>foggy</a:t>
            </a:r>
            <a:r>
              <a:rPr lang="en-US" sz="2200" dirty="0" smtClean="0">
                <a:latin typeface="Times New Roman" panose="02020603050405020304" pitchFamily="18" charset="0"/>
                <a:cs typeface="Times New Roman" panose="02020603050405020304" pitchFamily="18" charset="0"/>
              </a:rPr>
              <a:t> days.  Leaves and </a:t>
            </a:r>
            <a:r>
              <a:rPr lang="en-US" sz="2200" b="1" dirty="0" smtClean="0">
                <a:latin typeface="Times New Roman" panose="02020603050405020304" pitchFamily="18" charset="0"/>
                <a:cs typeface="Times New Roman" panose="02020603050405020304" pitchFamily="18" charset="0"/>
              </a:rPr>
              <a:t>buds</a:t>
            </a:r>
            <a:r>
              <a:rPr lang="en-US" sz="2200" dirty="0" smtClean="0">
                <a:latin typeface="Times New Roman" panose="02020603050405020304" pitchFamily="18" charset="0"/>
                <a:cs typeface="Times New Roman" panose="02020603050405020304" pitchFamily="18" charset="0"/>
              </a:rPr>
              <a:t> appear on trees again.         Baby animals are born. People begin to spend more time outside. </a:t>
            </a:r>
            <a:r>
              <a:rPr lang="en-US" sz="2200" dirty="0" smtClean="0">
                <a:latin typeface="Comic Sans MS" pitchFamily="66" charset="0"/>
              </a:rPr>
              <a:t/>
            </a:r>
            <a:br>
              <a:rPr lang="en-US" sz="2200" dirty="0" smtClean="0">
                <a:latin typeface="Comic Sans MS" pitchFamily="66" charset="0"/>
              </a:rPr>
            </a:br>
            <a:endParaRPr lang="en-US" sz="2200" dirty="0" smtClean="0">
              <a:latin typeface="Comic Sans MS" pitchFamily="66" charset="0"/>
            </a:endParaRPr>
          </a:p>
        </p:txBody>
      </p:sp>
      <p:sp>
        <p:nvSpPr>
          <p:cNvPr id="19458" name="Content Placeholder 2"/>
          <p:cNvSpPr>
            <a:spLocks noGrp="1"/>
          </p:cNvSpPr>
          <p:nvPr>
            <p:ph idx="1"/>
          </p:nvPr>
        </p:nvSpPr>
        <p:spPr>
          <a:xfrm>
            <a:off x="457200" y="5638800"/>
            <a:ext cx="8229600" cy="990600"/>
          </a:xfrm>
          <a:ln>
            <a:solidFill>
              <a:schemeClr val="tx1"/>
            </a:solidFill>
          </a:ln>
        </p:spPr>
        <p:txBody>
          <a:bodyPr/>
          <a:lstStyle/>
          <a:p>
            <a:pPr algn="ctr">
              <a:buFont typeface="Arial" charset="0"/>
              <a:buNone/>
            </a:pPr>
            <a:r>
              <a:rPr lang="en-US" sz="2800" b="1" dirty="0" smtClean="0">
                <a:latin typeface="Comic Sans MS" pitchFamily="66" charset="0"/>
              </a:rPr>
              <a:t>Weather changes from day to day, but it can be predictable during a season.</a:t>
            </a:r>
          </a:p>
        </p:txBody>
      </p:sp>
      <p:pic>
        <p:nvPicPr>
          <p:cNvPr id="19459" name="Picture 3" descr="http://www.funwallz.com/stock/wide-wallpaper-april-showers.jpg">
            <a:hlinkClick r:id="rId2"/>
          </p:cNvPr>
          <p:cNvPicPr>
            <a:picLocks noChangeAspect="1" noChangeArrowheads="1"/>
          </p:cNvPicPr>
          <p:nvPr/>
        </p:nvPicPr>
        <p:blipFill>
          <a:blip r:embed="rId3"/>
          <a:srcRect/>
          <a:stretch>
            <a:fillRect/>
          </a:stretch>
        </p:blipFill>
        <p:spPr bwMode="auto">
          <a:xfrm>
            <a:off x="1397274" y="3733800"/>
            <a:ext cx="3098525" cy="1692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0" name="Picture 4" descr="http://www.impactlab.net/wp-content/uploads/2011/03/blowing-in-the-wind.jpg">
            <a:hlinkClick r:id="rId4"/>
          </p:cNvPr>
          <p:cNvPicPr>
            <a:picLocks noChangeAspect="1" noChangeArrowheads="1"/>
          </p:cNvPicPr>
          <p:nvPr/>
        </p:nvPicPr>
        <p:blipFill>
          <a:blip r:embed="rId5"/>
          <a:srcRect/>
          <a:stretch>
            <a:fillRect/>
          </a:stretch>
        </p:blipFill>
        <p:spPr bwMode="auto">
          <a:xfrm>
            <a:off x="1397274" y="1981200"/>
            <a:ext cx="3098525" cy="1569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1" name="Picture 2" descr="http://www.animalcraze.info/images/3-kids-holding-animals.jpg">
            <a:hlinkClick r:id="rId6"/>
          </p:cNvPr>
          <p:cNvPicPr>
            <a:picLocks noChangeAspect="1" noChangeArrowheads="1"/>
          </p:cNvPicPr>
          <p:nvPr/>
        </p:nvPicPr>
        <p:blipFill>
          <a:blip r:embed="rId7"/>
          <a:srcRect/>
          <a:stretch>
            <a:fillRect/>
          </a:stretch>
        </p:blipFill>
        <p:spPr bwMode="auto">
          <a:xfrm>
            <a:off x="4800600" y="2286000"/>
            <a:ext cx="3489569"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pPr>
              <a:defRPr/>
            </a:pPr>
            <a:fld id="{3D0209F0-E7A4-44EA-8B0F-E1C6CF7FA1EF}" type="slidenum">
              <a:rPr lang="en-US"/>
              <a:pPr>
                <a:defRPr/>
              </a:pPr>
              <a:t>7</a:t>
            </a:fld>
            <a:endParaRPr lang="en-US"/>
          </a:p>
        </p:txBody>
      </p:sp>
      <p:sp>
        <p:nvSpPr>
          <p:cNvPr id="8" name="TextBox 7"/>
          <p:cNvSpPr txBox="1"/>
          <p:nvPr/>
        </p:nvSpPr>
        <p:spPr>
          <a:xfrm>
            <a:off x="2895600" y="76200"/>
            <a:ext cx="3200400" cy="400110"/>
          </a:xfrm>
          <a:prstGeom prst="rect">
            <a:avLst/>
          </a:prstGeom>
          <a:noFill/>
        </p:spPr>
        <p:txBody>
          <a:bodyPr wrap="square" rtlCol="0">
            <a:spAutoFit/>
          </a:bodyPr>
          <a:lstStyle/>
          <a:p>
            <a:pPr algn="ctr"/>
            <a:r>
              <a:rPr lang="en-US" sz="2000" b="1" dirty="0" smtClean="0"/>
              <a:t>Spring</a:t>
            </a:r>
            <a:endParaRPr lang="en-US" sz="2000" b="1" dirty="0"/>
          </a:p>
        </p:txBody>
      </p:sp>
      <p:pic>
        <p:nvPicPr>
          <p:cNvPr id="4102" name="Picture 6" descr="http://www.colourbox.com/preview/1462222-403366-flowers-of-fruits-of-an-apricot-buds-of-a-blossoming-tree.jpg"/>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 r="47329"/>
          <a:stretch/>
        </p:blipFill>
        <p:spPr bwMode="auto">
          <a:xfrm flipH="1">
            <a:off x="0" y="2991242"/>
            <a:ext cx="2520876" cy="3057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286000"/>
            <a:ext cx="4038600" cy="3200400"/>
            <a:chOff x="152400" y="2209800"/>
            <a:chExt cx="4038600" cy="3200400"/>
          </a:xfrm>
        </p:grpSpPr>
        <p:pic>
          <p:nvPicPr>
            <p:cNvPr id="20483" name="Picture 3" descr="California Beaches"/>
            <p:cNvPicPr>
              <a:picLocks noChangeAspect="1" noChangeArrowheads="1"/>
            </p:cNvPicPr>
            <p:nvPr/>
          </p:nvPicPr>
          <p:blipFill>
            <a:blip r:embed="rId3"/>
            <a:srcRect/>
            <a:stretch>
              <a:fillRect/>
            </a:stretch>
          </p:blipFill>
          <p:spPr bwMode="auto">
            <a:xfrm>
              <a:off x="457200" y="2514600"/>
              <a:ext cx="37338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09800"/>
              <a:ext cx="990600" cy="990600"/>
            </a:xfrm>
            <a:prstGeom prst="rect">
              <a:avLst/>
            </a:prstGeom>
            <a:effectLst>
              <a:softEdge rad="317500"/>
            </a:effectLst>
          </p:spPr>
        </p:pic>
      </p:grpSp>
      <p:sp>
        <p:nvSpPr>
          <p:cNvPr id="2" name="Title 1"/>
          <p:cNvSpPr>
            <a:spLocks noGrp="1"/>
          </p:cNvSpPr>
          <p:nvPr>
            <p:ph type="title"/>
          </p:nvPr>
        </p:nvSpPr>
        <p:spPr>
          <a:xfrm>
            <a:off x="505609" y="381000"/>
            <a:ext cx="8229600" cy="2011362"/>
          </a:xfrm>
        </p:spPr>
        <p:txBody>
          <a:bodyPr rtlCol="0">
            <a:normAutofit/>
          </a:bodyPr>
          <a:lstStyle/>
          <a:p>
            <a:pPr algn="l" fontAlgn="auto">
              <a:spcAft>
                <a:spcPts val="0"/>
              </a:spcAft>
              <a:defRPr/>
            </a:pPr>
            <a:r>
              <a:rPr lang="en-US" sz="2400" dirty="0" smtClean="0">
                <a:latin typeface="Times New Roman" panose="02020603050405020304" pitchFamily="18" charset="0"/>
                <a:cs typeface="Times New Roman" panose="02020603050405020304" pitchFamily="18" charset="0"/>
              </a:rPr>
              <a:t>      Summer </a:t>
            </a:r>
            <a:r>
              <a:rPr lang="en-US" sz="2400" dirty="0">
                <a:latin typeface="Times New Roman" panose="02020603050405020304" pitchFamily="18" charset="0"/>
                <a:cs typeface="Times New Roman" panose="02020603050405020304" pitchFamily="18" charset="0"/>
              </a:rPr>
              <a:t>is the hottest season.  The days are very long and the nights are short. There are </a:t>
            </a:r>
            <a:r>
              <a:rPr lang="en-US" sz="2400" dirty="0" smtClean="0">
                <a:latin typeface="Times New Roman" panose="02020603050405020304" pitchFamily="18" charset="0"/>
                <a:cs typeface="Times New Roman" panose="02020603050405020304" pitchFamily="18" charset="0"/>
              </a:rPr>
              <a:t>many hot, </a:t>
            </a:r>
            <a:r>
              <a:rPr lang="en-US" sz="2400" b="1" dirty="0" smtClean="0">
                <a:latin typeface="Times New Roman" panose="02020603050405020304" pitchFamily="18" charset="0"/>
                <a:cs typeface="Times New Roman" panose="02020603050405020304" pitchFamily="18" charset="0"/>
              </a:rPr>
              <a:t>scorching</a:t>
            </a:r>
            <a:r>
              <a:rPr lang="en-US" sz="2400" dirty="0" smtClean="0">
                <a:latin typeface="Times New Roman" panose="02020603050405020304" pitchFamily="18" charset="0"/>
                <a:cs typeface="Times New Roman" panose="02020603050405020304" pitchFamily="18" charset="0"/>
              </a:rPr>
              <a:t> days</a:t>
            </a:r>
            <a:r>
              <a:rPr lang="en-US" sz="2400" dirty="0">
                <a:latin typeface="Times New Roman" panose="02020603050405020304" pitchFamily="18" charset="0"/>
                <a:cs typeface="Times New Roman" panose="02020603050405020304" pitchFamily="18" charset="0"/>
              </a:rPr>
              <a:t>. People like to go to a pool or the beach. Animals try to stay cool in the shade. </a:t>
            </a:r>
            <a:r>
              <a:rPr lang="en-US" sz="2400" dirty="0" smtClean="0">
                <a:latin typeface="Times New Roman" panose="02020603050405020304" pitchFamily="18" charset="0"/>
                <a:cs typeface="Times New Roman" panose="02020603050405020304" pitchFamily="18" charset="0"/>
              </a:rPr>
              <a:t>Some </a:t>
            </a:r>
            <a:r>
              <a:rPr lang="en-US" sz="2400" dirty="0">
                <a:latin typeface="Times New Roman" panose="02020603050405020304" pitchFamily="18" charset="0"/>
                <a:cs typeface="Times New Roman" panose="02020603050405020304" pitchFamily="18" charset="0"/>
              </a:rPr>
              <a:t>fruits and vegetables begin to </a:t>
            </a:r>
            <a:r>
              <a:rPr lang="en-US" sz="2400" b="1" dirty="0" smtClean="0">
                <a:latin typeface="Times New Roman" panose="02020603050405020304" pitchFamily="18" charset="0"/>
                <a:cs typeface="Times New Roman" panose="02020603050405020304" pitchFamily="18" charset="0"/>
              </a:rPr>
              <a:t>ripen</a:t>
            </a:r>
            <a:r>
              <a:rPr lang="en-US" sz="2400" dirty="0" smtClean="0">
                <a:latin typeface="Times New Roman" panose="02020603050405020304" pitchFamily="18" charset="0"/>
                <a:cs typeface="Times New Roman" panose="02020603050405020304" pitchFamily="18" charset="0"/>
              </a:rPr>
              <a:t> on trees and plants.  </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5791200"/>
            <a:ext cx="8229600" cy="914400"/>
          </a:xfrm>
          <a:ln>
            <a:solidFill>
              <a:schemeClr val="tx1"/>
            </a:solidFill>
          </a:ln>
        </p:spPr>
        <p:txBody>
          <a:bodyPr rtlCol="0">
            <a:normAutofit lnSpcReduction="10000"/>
          </a:bodyPr>
          <a:lstStyle/>
          <a:p>
            <a:pPr algn="ctr" fontAlgn="auto">
              <a:spcAft>
                <a:spcPts val="0"/>
              </a:spcAft>
              <a:buFont typeface="Arial" pitchFamily="34" charset="0"/>
              <a:buNone/>
              <a:defRPr/>
            </a:pPr>
            <a:r>
              <a:rPr lang="en-US" sz="2800" b="1" dirty="0" smtClean="0">
                <a:latin typeface="Comic Sans MS" pitchFamily="66" charset="0"/>
              </a:rPr>
              <a:t>Weather changes from day to day, but it can be predictable during a season.</a:t>
            </a:r>
          </a:p>
        </p:txBody>
      </p:sp>
      <p:pic>
        <p:nvPicPr>
          <p:cNvPr id="20484" name="Picture 2" descr="http://imgc.allpostersimages.com/images/P-473-488-90/26/2673/CE4UD00Z/posters/mark-gibson-children-in-park-eating-watermelon.jpg">
            <a:hlinkClick r:id="rId5"/>
          </p:cNvPr>
          <p:cNvPicPr>
            <a:picLocks noChangeAspect="1" noChangeArrowheads="1"/>
          </p:cNvPicPr>
          <p:nvPr/>
        </p:nvPicPr>
        <p:blipFill>
          <a:blip r:embed="rId6"/>
          <a:srcRect/>
          <a:stretch>
            <a:fillRect/>
          </a:stretch>
        </p:blipFill>
        <p:spPr bwMode="auto">
          <a:xfrm>
            <a:off x="3733799" y="2258291"/>
            <a:ext cx="3256047"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pPr>
              <a:defRPr/>
            </a:pPr>
            <a:fld id="{4454C0E5-CAB6-4D67-B8E4-2C61A2614490}" type="slidenum">
              <a:rPr lang="en-US"/>
              <a:pPr>
                <a:defRPr/>
              </a:pPr>
              <a:t>8</a:t>
            </a:fld>
            <a:endParaRPr lang="en-US"/>
          </a:p>
        </p:txBody>
      </p:sp>
      <p:sp>
        <p:nvSpPr>
          <p:cNvPr id="11" name="TextBox 10"/>
          <p:cNvSpPr txBox="1"/>
          <p:nvPr/>
        </p:nvSpPr>
        <p:spPr>
          <a:xfrm>
            <a:off x="2895600" y="152400"/>
            <a:ext cx="32004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Summer</a:t>
            </a:r>
            <a:endParaRPr lang="en-US" sz="24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78" y="1"/>
            <a:ext cx="1062058" cy="10668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9400" y="4000352"/>
            <a:ext cx="2228104" cy="1668927"/>
          </a:xfrm>
          <a:prstGeom prst="rect">
            <a:avLst/>
          </a:prstGeom>
          <a:ln w="38100">
            <a:solidFill>
              <a:schemeClr val="tx1"/>
            </a:solidFill>
          </a:ln>
        </p:spPr>
      </p:pic>
      <p:pic>
        <p:nvPicPr>
          <p:cNvPr id="4" name="Picture 3"/>
          <p:cNvPicPr>
            <a:picLocks noChangeAspect="1"/>
          </p:cNvPicPr>
          <p:nvPr/>
        </p:nvPicPr>
        <p:blipFill rotWithShape="1">
          <a:blip r:embed="rId9" cstate="print">
            <a:clrChange>
              <a:clrFrom>
                <a:srgbClr val="FDEC80"/>
              </a:clrFrom>
              <a:clrTo>
                <a:srgbClr val="FDEC80">
                  <a:alpha val="0"/>
                </a:srgbClr>
              </a:clrTo>
            </a:clrChange>
            <a:extLst>
              <a:ext uri="{28A0092B-C50C-407E-A947-70E740481C1C}">
                <a14:useLocalDpi xmlns:a14="http://schemas.microsoft.com/office/drawing/2010/main" val="0"/>
              </a:ext>
            </a:extLst>
          </a:blip>
          <a:srcRect t="26420"/>
          <a:stretch/>
        </p:blipFill>
        <p:spPr>
          <a:xfrm rot="16200000" flipV="1">
            <a:off x="6858000" y="2133600"/>
            <a:ext cx="2667000" cy="1905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935162"/>
          </a:xfrm>
        </p:spPr>
        <p:txBody>
          <a:bodyPr rtlCol="0">
            <a:normAutofit fontScale="90000"/>
          </a:bodyPr>
          <a:lstStyle/>
          <a:p>
            <a:pPr algn="l" fontAlgn="auto">
              <a:spcAft>
                <a:spcPts val="0"/>
              </a:spcAft>
              <a:defRPr/>
            </a:pPr>
            <a:r>
              <a:rPr lang="en-US" sz="2400" dirty="0">
                <a:latin typeface="Times New Roman" panose="02020603050405020304" pitchFamily="18" charset="0"/>
                <a:cs typeface="Times New Roman" panose="02020603050405020304" pitchFamily="18" charset="0"/>
              </a:rPr>
              <a:t>Fall is a cool season.  The days get shorter and the nights get longer. There are more windy days. There are more rainy days. </a:t>
            </a:r>
            <a:r>
              <a:rPr lang="en-US" sz="2400" dirty="0" smtClean="0">
                <a:latin typeface="Times New Roman" panose="02020603050405020304" pitchFamily="18" charset="0"/>
                <a:cs typeface="Times New Roman" panose="02020603050405020304" pitchFamily="18" charset="0"/>
              </a:rPr>
              <a:t> People </a:t>
            </a:r>
            <a:r>
              <a:rPr lang="en-US" sz="2400" dirty="0">
                <a:latin typeface="Times New Roman" panose="02020603050405020304" pitchFamily="18" charset="0"/>
                <a:cs typeface="Times New Roman" panose="02020603050405020304" pitchFamily="18" charset="0"/>
              </a:rPr>
              <a:t>need to dress for the </a:t>
            </a:r>
            <a:r>
              <a:rPr lang="en-US" sz="2400" b="1" dirty="0">
                <a:latin typeface="Times New Roman" panose="02020603050405020304" pitchFamily="18" charset="0"/>
                <a:cs typeface="Times New Roman" panose="02020603050405020304" pitchFamily="18" charset="0"/>
              </a:rPr>
              <a:t>chilly</a:t>
            </a:r>
            <a:r>
              <a:rPr lang="en-US" sz="2400" dirty="0">
                <a:latin typeface="Times New Roman" panose="02020603050405020304" pitchFamily="18" charset="0"/>
                <a:cs typeface="Times New Roman" panose="02020603050405020304" pitchFamily="18" charset="0"/>
              </a:rPr>
              <a:t> weather. </a:t>
            </a:r>
            <a:r>
              <a:rPr lang="en-US" sz="2400" dirty="0" smtClean="0">
                <a:latin typeface="Times New Roman" panose="02020603050405020304" pitchFamily="18" charset="0"/>
                <a:cs typeface="Times New Roman" panose="02020603050405020304" pitchFamily="18" charset="0"/>
              </a:rPr>
              <a:t>  Apples, pumpkins and corn are harvested. </a:t>
            </a:r>
            <a:r>
              <a:rPr lang="en-US" sz="2400" dirty="0">
                <a:latin typeface="Times New Roman" panose="02020603050405020304" pitchFamily="18" charset="0"/>
                <a:cs typeface="Times New Roman" panose="02020603050405020304" pitchFamily="18" charset="0"/>
              </a:rPr>
              <a:t>The animals </a:t>
            </a:r>
            <a:r>
              <a:rPr lang="en-US" sz="2400" b="1" dirty="0" smtClean="0">
                <a:latin typeface="Times New Roman" panose="02020603050405020304" pitchFamily="18" charset="0"/>
                <a:cs typeface="Times New Roman" panose="02020603050405020304" pitchFamily="18" charset="0"/>
              </a:rPr>
              <a:t>prepare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a:t>
            </a:r>
            <a:r>
              <a:rPr lang="en-US" sz="2400" dirty="0" smtClean="0">
                <a:latin typeface="Times New Roman" panose="02020603050405020304" pitchFamily="18" charset="0"/>
                <a:cs typeface="Times New Roman" panose="02020603050405020304" pitchFamily="18" charset="0"/>
              </a:rPr>
              <a:t>winter and students </a:t>
            </a:r>
            <a:r>
              <a:rPr lang="en-US" sz="2400" b="1" dirty="0" smtClean="0">
                <a:latin typeface="Times New Roman" panose="02020603050405020304" pitchFamily="18" charset="0"/>
                <a:cs typeface="Times New Roman" panose="02020603050405020304" pitchFamily="18" charset="0"/>
              </a:rPr>
              <a:t>prepare</a:t>
            </a:r>
            <a:r>
              <a:rPr lang="en-US" sz="2400" dirty="0" smtClean="0">
                <a:latin typeface="Times New Roman" panose="02020603050405020304" pitchFamily="18" charset="0"/>
                <a:cs typeface="Times New Roman" panose="02020603050405020304" pitchFamily="18" charset="0"/>
              </a:rPr>
              <a:t> for school. </a:t>
            </a:r>
            <a:r>
              <a:rPr lang="en-US" sz="2400" dirty="0"/>
              <a:t/>
            </a:r>
            <a:br>
              <a:rPr lang="en-US" sz="2400" dirty="0"/>
            </a:br>
            <a:endParaRPr lang="en-US" sz="2400" dirty="0"/>
          </a:p>
        </p:txBody>
      </p:sp>
      <p:sp>
        <p:nvSpPr>
          <p:cNvPr id="21506" name="Content Placeholder 2"/>
          <p:cNvSpPr>
            <a:spLocks noGrp="1"/>
          </p:cNvSpPr>
          <p:nvPr>
            <p:ph idx="1"/>
          </p:nvPr>
        </p:nvSpPr>
        <p:spPr>
          <a:xfrm>
            <a:off x="457200" y="5638800"/>
            <a:ext cx="8229600" cy="1066800"/>
          </a:xfrm>
          <a:ln>
            <a:solidFill>
              <a:schemeClr val="tx1"/>
            </a:solidFill>
          </a:ln>
        </p:spPr>
        <p:txBody>
          <a:bodyPr/>
          <a:lstStyle/>
          <a:p>
            <a:pPr algn="ctr">
              <a:buNone/>
            </a:pPr>
            <a:r>
              <a:rPr lang="en-US" sz="2800" b="1" dirty="0" smtClean="0">
                <a:latin typeface="Comic Sans MS" pitchFamily="66" charset="0"/>
              </a:rPr>
              <a:t>Weather changes from day to day, but it </a:t>
            </a:r>
            <a:r>
              <a:rPr lang="en-US" sz="2800" b="1" dirty="0">
                <a:latin typeface="Comic Sans MS" pitchFamily="66" charset="0"/>
              </a:rPr>
              <a:t>can be </a:t>
            </a:r>
            <a:r>
              <a:rPr lang="en-US" sz="2800" b="1" dirty="0" smtClean="0">
                <a:latin typeface="Comic Sans MS" pitchFamily="66" charset="0"/>
              </a:rPr>
              <a:t>predictable during a season.</a:t>
            </a:r>
          </a:p>
          <a:p>
            <a:endParaRPr lang="en-US" sz="2800" dirty="0" smtClean="0"/>
          </a:p>
        </p:txBody>
      </p:sp>
      <p:pic>
        <p:nvPicPr>
          <p:cNvPr id="21507" name="Picture 3" descr="http://aliciadaniel.com/wp-content/uploads/2012/11/blowing-leaves.jpg"/>
          <p:cNvPicPr>
            <a:picLocks noChangeAspect="1" noChangeArrowheads="1"/>
          </p:cNvPicPr>
          <p:nvPr/>
        </p:nvPicPr>
        <p:blipFill>
          <a:blip r:embed="rId2"/>
          <a:srcRect/>
          <a:stretch>
            <a:fillRect/>
          </a:stretch>
        </p:blipFill>
        <p:spPr bwMode="auto">
          <a:xfrm>
            <a:off x="609600" y="1930834"/>
            <a:ext cx="4375898" cy="350071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1508" name="Picture 2" descr="Hoarder squirrel">
            <a:hlinkClick r:id="rId3"/>
          </p:cNvPr>
          <p:cNvPicPr>
            <a:picLocks noChangeAspect="1" noChangeArrowheads="1"/>
          </p:cNvPicPr>
          <p:nvPr/>
        </p:nvPicPr>
        <p:blipFill>
          <a:blip r:embed="rId4"/>
          <a:srcRect/>
          <a:stretch>
            <a:fillRect/>
          </a:stretch>
        </p:blipFill>
        <p:spPr bwMode="auto">
          <a:xfrm>
            <a:off x="5105400" y="3702843"/>
            <a:ext cx="2514600" cy="169703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1509" name="Picture 4" descr="http://actasifblog.com/wp-content/uploads/2012/09/harvest.jpg">
            <a:hlinkClick r:id="rId5"/>
          </p:cNvPr>
          <p:cNvPicPr>
            <a:picLocks noChangeAspect="1" noChangeArrowheads="1"/>
          </p:cNvPicPr>
          <p:nvPr/>
        </p:nvPicPr>
        <p:blipFill>
          <a:blip r:embed="rId6"/>
          <a:srcRect/>
          <a:stretch>
            <a:fillRect/>
          </a:stretch>
        </p:blipFill>
        <p:spPr bwMode="auto">
          <a:xfrm>
            <a:off x="5105400" y="1981200"/>
            <a:ext cx="2514600" cy="1600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pPr>
              <a:defRPr/>
            </a:pPr>
            <a:fld id="{AF7455ED-4516-4887-BBBE-1EC83E54DE2F}" type="slidenum">
              <a:rPr lang="en-US"/>
              <a:pPr>
                <a:defRPr/>
              </a:pPr>
              <a:t>9</a:t>
            </a:fld>
            <a:endParaRPr lang="en-US"/>
          </a:p>
        </p:txBody>
      </p:sp>
      <p:sp>
        <p:nvSpPr>
          <p:cNvPr id="8" name="TextBox 7"/>
          <p:cNvSpPr txBox="1"/>
          <p:nvPr/>
        </p:nvSpPr>
        <p:spPr>
          <a:xfrm>
            <a:off x="2895600" y="152400"/>
            <a:ext cx="3200400" cy="400110"/>
          </a:xfrm>
          <a:prstGeom prst="rect">
            <a:avLst/>
          </a:prstGeom>
          <a:noFill/>
        </p:spPr>
        <p:txBody>
          <a:bodyPr wrap="square" rtlCol="0">
            <a:spAutoFit/>
          </a:bodyPr>
          <a:lstStyle/>
          <a:p>
            <a:pPr algn="ctr"/>
            <a:r>
              <a:rPr lang="en-US" sz="2000" b="1" dirty="0" smtClean="0"/>
              <a:t>Fall</a:t>
            </a:r>
            <a:endParaRPr lang="en-US" sz="2000" b="1" dirty="0"/>
          </a:p>
        </p:txBody>
      </p:sp>
      <p:pic>
        <p:nvPicPr>
          <p:cNvPr id="2050" name="Picture 2" descr="http://www.grannynet.co.uk/wp-content/uploads/2012/12/girl_getting_ready_for_school1-199x300.jpg"/>
          <p:cNvPicPr>
            <a:picLocks noChangeAspect="1" noChangeArrowheads="1"/>
          </p:cNvPicPr>
          <p:nvPr/>
        </p:nvPicPr>
        <p:blipFill rotWithShape="1">
          <a:blip r:embed="rId7">
            <a:clrChange>
              <a:clrFrom>
                <a:srgbClr val="FBFBFB"/>
              </a:clrFrom>
              <a:clrTo>
                <a:srgbClr val="FBFBFB">
                  <a:alpha val="0"/>
                </a:srgbClr>
              </a:clrTo>
            </a:clrChange>
            <a:extLst>
              <a:ext uri="{28A0092B-C50C-407E-A947-70E740481C1C}">
                <a14:useLocalDpi xmlns:a14="http://schemas.microsoft.com/office/drawing/2010/main" val="0"/>
              </a:ext>
            </a:extLst>
          </a:blip>
          <a:srcRect r="16564"/>
          <a:stretch/>
        </p:blipFill>
        <p:spPr bwMode="auto">
          <a:xfrm>
            <a:off x="7841673" y="3087025"/>
            <a:ext cx="1295400" cy="2340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562</Words>
  <Application>Microsoft Office PowerPoint</Application>
  <PresentationFormat>On-screen Show (4:3)</PresentationFormat>
  <Paragraphs>40</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Seasons and Weather</vt:lpstr>
      <vt:lpstr>    </vt:lpstr>
      <vt:lpstr>There are four seasons in a year - winter, spring, summer, and fall.  The weather changes during each season.  In each season, you can expect a certain type of weather.</vt:lpstr>
      <vt:lpstr>Every season has its own type of weather.  Seasons follow one another in a cycle.  The change in each season is due to the earth revolving around the sun.  </vt:lpstr>
      <vt:lpstr>But each day, the weather can be different.  The air around the earth is moving all the time. This moving air is called wind.  Wind can blow clouds and storms across the sky, changing the weather. </vt:lpstr>
      <vt:lpstr>Winter is the coldest season. The days are shorter and the nights are longer. People need to dress warmly in order to protect themselves from the colder air.  It snows in many places. So trees are bare, without leaves.  Some animals hibernate, while others migrate to warmer places. </vt:lpstr>
      <vt:lpstr>Spring is a warmer season. The days get a little longer, and the nights get shorter. There are more sunny days. There can be breezy days, rainy days, or foggy days.  Leaves and buds appear on trees again.         Baby animals are born. People begin to spend more time outside.  </vt:lpstr>
      <vt:lpstr>      Summer is the hottest season.  The days are very long and the nights are short. There are many hot, scorching days. People like to go to a pool or the beach. Animals try to stay cool in the shade. Some fruits and vegetables begin to ripen on trees and plants.  </vt:lpstr>
      <vt:lpstr>Fall is a cool season.  The days get shorter and the nights get longer. There are more windy days. There are more rainy days.  People need to dress for the chilly weather.   Apples, pumpkins and corn are harvested. The animals prepare for winter and students prepare for school.  </vt:lpstr>
      <vt:lpstr>What happens when fall is over? The cycle begins again. Can you predict what will happen in winter? In the spring? In the summer? In the fall? Do you remember the predictable weather for each season?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Seasons and Weather</dc:title>
  <dc:creator>user</dc:creator>
  <cp:lastModifiedBy>Helen Tross</cp:lastModifiedBy>
  <cp:revision>74</cp:revision>
  <dcterms:created xsi:type="dcterms:W3CDTF">2013-06-20T16:58:00Z</dcterms:created>
  <dcterms:modified xsi:type="dcterms:W3CDTF">2013-12-10T04:32:40Z</dcterms:modified>
</cp:coreProperties>
</file>